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6" r:id="rId11"/>
    <p:sldId id="263" r:id="rId12"/>
    <p:sldId id="265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7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en-US" altLang="zh-CN" sz="4000" b="1"/>
              <a:t>Monte Carlo tree search with spectral expansion for planning with dynamical systems</a:t>
            </a:r>
            <a:endParaRPr lang="en-US" altLang="zh-CN" sz="40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Benjamin Rivi</a:t>
            </a:r>
            <a:r>
              <a:rPr lang="en-US" altLang="en-US"/>
              <a:t>è</a:t>
            </a:r>
            <a:r>
              <a:rPr lang="en-US" altLang="zh-CN"/>
              <a:t>re, John Lathrop, Soon-Jo Chung</a:t>
            </a:r>
            <a:endParaRPr lang="en-US" altLang="zh-CN"/>
          </a:p>
          <a:p>
            <a:endParaRPr lang="en-US" altLang="zh-CN"/>
          </a:p>
          <a:p>
            <a:r>
              <a:rPr lang="en-US" altLang="zh-CN" sz="2000"/>
              <a:t>Presented by </a:t>
            </a:r>
            <a:r>
              <a:rPr lang="zh-CN" altLang="en-US" sz="2000"/>
              <a:t>周桢瑜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Algorithm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90345"/>
            <a:ext cx="4928235" cy="4759325"/>
          </a:xfrm>
          <a:prstGeom prst="rect">
            <a:avLst/>
          </a:prstGeom>
        </p:spPr>
      </p:pic>
      <p:pic>
        <p:nvPicPr>
          <p:cNvPr id="3" name="图片 2" descr="dd40e64f-0445-4f9c-9b55-cb5a28140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450850"/>
            <a:ext cx="6021070" cy="2813685"/>
          </a:xfrm>
          <a:prstGeom prst="rect">
            <a:avLst/>
          </a:prstGeom>
        </p:spPr>
      </p:pic>
      <p:pic>
        <p:nvPicPr>
          <p:cNvPr id="6" name="图片 5" descr="1222ea6e-3e80-4393-a309-d2f631cc47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55" y="3498215"/>
            <a:ext cx="3529330" cy="3267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Experiment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1010" y="1550035"/>
            <a:ext cx="4979035" cy="47593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446405" y="1638300"/>
            <a:ext cx="5933440" cy="4735195"/>
          </a:xfrm>
          <a:prstGeom prst="rect">
            <a:avLst/>
          </a:prstGeom>
        </p:spPr>
        <p:txBody>
          <a:bodyPr vert="horz" lIns="90000" tIns="46800" rIns="90000" bIns="46800" rtlCol="0">
            <a:normAutofit fontScale="25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400"/>
              <a:t>The task involves a quadrotor drone navigating a 3-meter cubic space with the objective of visiting multiple target points in a 3D wind field. The drone must complete the mission in the shortest possible time while avoiding dynamic obstacles, such as wind-suspended balls, and hazardous regions created by irregular wind flows from a fan array. </a:t>
            </a:r>
            <a:endParaRPr lang="en-US" altLang="zh-CN" sz="6400"/>
          </a:p>
          <a:p>
            <a:pPr marL="0" indent="0">
              <a:buNone/>
            </a:pPr>
            <a:r>
              <a:rPr lang="en-US" altLang="zh-CN" sz="6400"/>
              <a:t>The targets and danger zones are distributed throughout the environment, requiring efficient path planning. Its 12-dimensional state space includes position, velocity, attitude angles, and angular velocity, enabling precise control in complex and dynamic conditions.</a:t>
            </a:r>
            <a:endParaRPr lang="en-US" altLang="zh-CN" sz="6400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Evaluate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385" y="1669415"/>
            <a:ext cx="5130165" cy="454406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/>
              <a:t>We assess SETS using a motion planning problem where a 2D double integrator begins at the blue dot on the left and aims to reach the green dot on the right. We experiment by adjusting the</a:t>
            </a:r>
            <a:r>
              <a:rPr lang="en-US" altLang="zh-CN" b="1"/>
              <a:t> branch length parameter </a:t>
            </a:r>
            <a:r>
              <a:rPr lang="en-US" altLang="zh-CN" b="1" i="1"/>
              <a:t>H</a:t>
            </a:r>
            <a:r>
              <a:rPr lang="en-US" altLang="zh-CN"/>
              <a:t> and the</a:t>
            </a:r>
            <a:r>
              <a:rPr lang="en-US" altLang="zh-CN" b="1"/>
              <a:t> total number of simulations </a:t>
            </a:r>
            <a:r>
              <a:rPr lang="en-US" altLang="zh-CN" b="1" i="1"/>
              <a:t>L</a:t>
            </a:r>
            <a:r>
              <a:rPr lang="en-US" altLang="zh-CN"/>
              <a:t>. The plots are shaded based on the trajectory values. The observed trend aligns with theoretical predictions: trees with large H converge quickly to suboptimal solutions, while trees with small H converge slowly but result in highly optimal solutions.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b5a0c758c36689b8fd79f85bfc7fc8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9295" y="2165985"/>
            <a:ext cx="5678170" cy="2880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115" y="704850"/>
            <a:ext cx="1412240" cy="1558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06395" y="967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Benjamin Riviere</a:t>
            </a:r>
            <a:endParaRPr lang="en-US" altLang="zh-CN" b="1"/>
          </a:p>
        </p:txBody>
      </p:sp>
      <p:sp>
        <p:nvSpPr>
          <p:cNvPr id="9" name="文本框 8"/>
          <p:cNvSpPr txBox="1"/>
          <p:nvPr/>
        </p:nvSpPr>
        <p:spPr>
          <a:xfrm>
            <a:off x="2906395" y="14071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Aerospace PhD, California Institute of Technology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15" y="3317875"/>
            <a:ext cx="1412875" cy="1258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57830" y="3447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Soon-Jo Chung</a:t>
            </a:r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2957830" y="388747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Bren Professor of Control and Dynamical Systems at Caltech; JPL Senior Research Scientist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The goal of robotics research is to develop robots with reliable autonomous decision-making for applications like exploration, autonomous vehicles, and urban air mobility. However, solving decision problems in high-dimensional spaces faces the "curse of dimensionality." Autonomous robots often use problem-specific approaches, such as sampling-based motion planning, convex optimization for trajectory planning, and value iteration for high-level decisions, to gain computational advantages. While effective, these solutions are limited by their inability to easily adapt to new problems, increasing the burden on multi-task autonomy design.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Background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000"/>
              <a:t>This paper introduces </a:t>
            </a:r>
            <a:r>
              <a:rPr lang="en-US" altLang="zh-CN" sz="2000" b="1"/>
              <a:t>Spectral Expansion Tree Search (SETS)</a:t>
            </a:r>
            <a:r>
              <a:rPr lang="en-US" altLang="zh-CN" sz="2000"/>
              <a:t>, a real-time planning algorithm for robots that overcomes the limitations of </a:t>
            </a:r>
            <a:r>
              <a:rPr lang="en-US" altLang="zh-CN" sz="2000" b="1"/>
              <a:t>Monte Carlo Tree Search (MCTS)</a:t>
            </a:r>
            <a:r>
              <a:rPr lang="en-US" altLang="zh-CN" sz="2000"/>
              <a:t> by using spectral properties of locally linearized systems to create low-complexity, discrete representations of continuous environments. This approach allows for efficient planning without needing specialized algorithms for each problem instance.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c3da522ce99393910c447d14ac7379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2597150"/>
            <a:ext cx="5442585" cy="2733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Monte Carlo Tree Search (MCTS)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710" y="1562735"/>
            <a:ext cx="5933440" cy="473519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zh-CN" sz="7200"/>
              <a:t>MCTS is a tree-based planning algorithm used to find optimal solutions in complex and high-dimensional search spaces. Its core idea is to efficiently explore and exploit the search space within a limited computational budget by combining simulation (Monte Carlo Sampling) and tree structure (Tree Search).</a:t>
            </a:r>
            <a:endParaRPr lang="en-US" altLang="zh-CN" sz="7200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9866167f57f13608e9df7110608f55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4219575"/>
            <a:ext cx="5233670" cy="239585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rcRect b="14773"/>
          <a:stretch>
            <a:fillRect/>
          </a:stretch>
        </p:blipFill>
        <p:spPr>
          <a:xfrm>
            <a:off x="7046595" y="1993900"/>
            <a:ext cx="3545840" cy="4800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椭圆 17"/>
          <p:cNvSpPr/>
          <p:nvPr/>
        </p:nvSpPr>
        <p:spPr>
          <a:xfrm rot="2040000">
            <a:off x="7232650" y="4574540"/>
            <a:ext cx="956945" cy="12084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78765" y="1370330"/>
            <a:ext cx="5390515" cy="505523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Controllability Gramian</a:t>
            </a:r>
            <a:endParaRPr lang="en-US" altLang="zh-CN" b="1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6430" y="4354830"/>
            <a:ext cx="4093210" cy="1101725"/>
          </a:xfrm>
          <a:prstGeom prst="rect">
            <a:avLst/>
          </a:prstGeom>
        </p:spPr>
      </p:pic>
      <p:pic>
        <p:nvPicPr>
          <p:cNvPr id="4" name="图片 3" descr="93b0227d-464c-40f7-8963-126d97d59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490345"/>
            <a:ext cx="4169410" cy="2642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66745" y="4765040"/>
            <a:ext cx="223520" cy="11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endParaRPr lang="en-US" altLang="zh-CN" sz="1000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03315" y="149034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200"/>
              <a:t>可控格拉米矩阵也可以表示系统在时间内可以达到的状态范围。我们需要对可控性格拉米矩阵进行谱分解，即计算特征值和特征向量（通常需要先进行归一化）。</a:t>
            </a:r>
            <a:endParaRPr lang="zh-CN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6203315" y="25888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1200"/>
              <a:t>通过特征向量可以计算出一个椭球状的包络面，这个包络面内的范围就是</a:t>
            </a:r>
            <a:r>
              <a:rPr lang="en-US" altLang="zh-CN" sz="1200"/>
              <a:t>“</a:t>
            </a:r>
            <a:r>
              <a:rPr lang="zh-CN" altLang="en-US" sz="1200"/>
              <a:t>可达的</a:t>
            </a:r>
            <a:r>
              <a:rPr lang="en-US" altLang="zh-CN" sz="1200"/>
              <a:t>”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5558155"/>
            <a:ext cx="4891405" cy="513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03315" y="34880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1200"/>
              <a:t>我们将每个特征向量称为</a:t>
            </a:r>
            <a:r>
              <a:rPr lang="en-US" altLang="zh-CN" sz="1200"/>
              <a:t>“</a:t>
            </a:r>
            <a:r>
              <a:rPr lang="zh-CN" altLang="en-US" sz="1200"/>
              <a:t>主轴</a:t>
            </a:r>
            <a:r>
              <a:rPr lang="en-US" altLang="zh-CN" sz="1200"/>
              <a:t>”</a:t>
            </a:r>
            <a:r>
              <a:rPr lang="zh-CN" altLang="en-US" sz="1200"/>
              <a:t>方向，某个特征向量对应的特征值越大，那么系统在这个方向上可控性越强，反之亦然。</a:t>
            </a:r>
            <a:endParaRPr lang="zh-CN" altLang="en-US" sz="120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513955" y="4677410"/>
            <a:ext cx="95250" cy="756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526020" y="5274945"/>
            <a:ext cx="653415" cy="155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366635" y="5434330"/>
            <a:ext cx="147320" cy="22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Spectral Expansion Tree Search (SETS)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58355" y="1546225"/>
            <a:ext cx="461772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5269865"/>
            <a:ext cx="5583555" cy="76581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728345" y="1153160"/>
            <a:ext cx="5933440" cy="372745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SETS is an innovative real-time planning algorithm designed specifically to address planning problems in high-dimensional continuous dynamic systems. It achieves discretization of continuous problems through local linearization and spectral expansion techniques, ensuring the convergence to a global optimal solution.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3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Algorithm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880" y="1459230"/>
            <a:ext cx="5925185" cy="4759325"/>
          </a:xfrm>
          <a:prstGeom prst="rect">
            <a:avLst/>
          </a:prstGeom>
        </p:spPr>
      </p:pic>
      <p:pic>
        <p:nvPicPr>
          <p:cNvPr id="7" name="图片 6" descr="9866167f57f13608e9df7110608f55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967105"/>
            <a:ext cx="3426460" cy="1569085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80" y="2776220"/>
            <a:ext cx="3380105" cy="34842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Algorithm</a:t>
            </a:r>
            <a:endParaRPr lang="en-US" altLang="zh-CN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3440" y="2824480"/>
            <a:ext cx="3380105" cy="3484245"/>
          </a:xfrm>
          <a:prstGeom prst="rect">
            <a:avLst/>
          </a:prstGeom>
        </p:spPr>
      </p:pic>
      <p:pic>
        <p:nvPicPr>
          <p:cNvPr id="7" name="图片 6" descr="9866167f57f13608e9df7110608f55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134745"/>
            <a:ext cx="3426460" cy="1569085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005" y="1464945"/>
            <a:ext cx="593471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026E5"/>
    </a:hlink>
    <a:folHlink>
      <a:srgbClr val="7E1FA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3425</Words>
  <Application>WPS 演示</Application>
  <PresentationFormat>宽屏</PresentationFormat>
  <Paragraphs>82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Times New Roman</vt:lpstr>
      <vt:lpstr>WPS</vt:lpstr>
      <vt:lpstr>Monte Carlo tree search with spectral expansion for planning with dynamical systems</vt:lpstr>
      <vt:lpstr>PowerPoint 演示文稿</vt:lpstr>
      <vt:lpstr>Background</vt:lpstr>
      <vt:lpstr>Background</vt:lpstr>
      <vt:lpstr>Monte Carlo Tree Search (MCTS)</vt:lpstr>
      <vt:lpstr>PowerPoint 演示文稿</vt:lpstr>
      <vt:lpstr>Spectral Expansion Tree Search (SETS)</vt:lpstr>
      <vt:lpstr>Algorithm</vt:lpstr>
      <vt:lpstr>Algorithm</vt:lpstr>
      <vt:lpstr>Algorithm</vt:lpstr>
      <vt:lpstr>Experiment</vt:lpstr>
      <vt:lpstr>Evaluate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Dilantor</cp:lastModifiedBy>
  <cp:revision>156</cp:revision>
  <dcterms:created xsi:type="dcterms:W3CDTF">2019-06-19T02:08:00Z</dcterms:created>
  <dcterms:modified xsi:type="dcterms:W3CDTF">2025-02-27T12:08:02Z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C66FA4CA3F734925BCB116A165D24905_11</vt:lpwstr>
  </property>
</Properties>
</file>